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64" r:id="rId6"/>
    <p:sldId id="259" r:id="rId7"/>
    <p:sldId id="260" r:id="rId8"/>
    <p:sldId id="267" r:id="rId9"/>
    <p:sldId id="269" r:id="rId10"/>
    <p:sldId id="270" r:id="rId11"/>
    <p:sldId id="271" r:id="rId12"/>
    <p:sldId id="272" r:id="rId13"/>
    <p:sldId id="273" r:id="rId14"/>
    <p:sldId id="274" r:id="rId15"/>
    <p:sldId id="261" r:id="rId16"/>
  </p:sldIdLst>
  <p:sldSz cx="9144000" cy="6858000" type="screen4x3"/>
  <p:notesSz cx="6858000" cy="9144000"/>
  <p:embeddedFontLst>
    <p:embeddedFont>
      <p:font typeface="Yu Gothic" panose="020B0400000000000000" pitchFamily="34" charset="-128"/>
      <p:regular r:id="rId17"/>
      <p:bold r:id="rId18"/>
    </p:embeddedFont>
    <p:embeddedFont>
      <p:font typeface="나눔고딕" panose="020D0604000000000000" pitchFamily="50" charset="-127"/>
      <p:regular r:id="rId19"/>
    </p:embeddedFont>
    <p:embeddedFont>
      <p:font typeface="나눔바른고딕" panose="020B0600000101010101" charset="-127"/>
      <p:regular r:id="rId20"/>
      <p:bold r:id="rId21"/>
    </p:embeddedFont>
    <p:embeddedFont>
      <p:font typeface="a옛날사진관5" panose="02020600000000000000" pitchFamily="18" charset="-127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Cambria Math" panose="02040503050406030204" pitchFamily="18" charset="0"/>
      <p:regular r:id="rId29"/>
    </p:embeddedFont>
    <p:embeddedFont>
      <p:font typeface="배달의민족 도현" panose="020B0600000101010101" pitchFamily="50" charset="-127"/>
      <p:regular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C3A6"/>
    <a:srgbClr val="FFE699"/>
    <a:srgbClr val="A8E0D1"/>
    <a:srgbClr val="B1C3D3"/>
    <a:srgbClr val="E2DACC"/>
    <a:srgbClr val="FFBCA7"/>
    <a:srgbClr val="FFD3C5"/>
    <a:srgbClr val="D3C7B1"/>
    <a:srgbClr val="FF9F81"/>
    <a:srgbClr val="D5DF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gif>
</file>

<file path=ppt/media/image15.jpeg>
</file>

<file path=ppt/media/image16.jpeg>
</file>

<file path=ppt/media/image17.png>
</file>

<file path=ppt/media/image18.png>
</file>

<file path=ppt/media/image19.jpeg>
</file>

<file path=ppt/media/image2.gif>
</file>

<file path=ppt/media/image20.jpeg>
</file>

<file path=ppt/media/image21.jpeg>
</file>

<file path=ppt/media/image22.jpeg>
</file>

<file path=ppt/media/image23.jpeg>
</file>

<file path=ppt/media/image24.gif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773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408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306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672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870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496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937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977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412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700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063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-123545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1754673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3632891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/>
          <p:cNvSpPr/>
          <p:nvPr userDrawn="1"/>
        </p:nvSpPr>
        <p:spPr>
          <a:xfrm>
            <a:off x="5511109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7389327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534" y="6635006"/>
            <a:ext cx="1003114" cy="209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07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3AE0917-B6E0-427F-9681-BDA7AC166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7999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1878218" y="2081718"/>
            <a:ext cx="5238691" cy="2187767"/>
            <a:chOff x="1878218" y="2038854"/>
            <a:chExt cx="5238691" cy="2187767"/>
          </a:xfrm>
        </p:grpSpPr>
        <p:grpSp>
          <p:nvGrpSpPr>
            <p:cNvPr id="18" name="그룹 17"/>
            <p:cNvGrpSpPr/>
            <p:nvPr/>
          </p:nvGrpSpPr>
          <p:grpSpPr>
            <a:xfrm>
              <a:off x="1878218" y="2038854"/>
              <a:ext cx="1758344" cy="2171699"/>
              <a:chOff x="-381793" y="-128592"/>
              <a:chExt cx="4324652" cy="5341298"/>
            </a:xfrm>
          </p:grpSpPr>
          <p:sp>
            <p:nvSpPr>
              <p:cNvPr id="8" name="타원 7"/>
              <p:cNvSpPr/>
              <p:nvPr/>
            </p:nvSpPr>
            <p:spPr>
              <a:xfrm>
                <a:off x="-381793" y="1487638"/>
                <a:ext cx="3725068" cy="3725068"/>
              </a:xfrm>
              <a:prstGeom prst="ellipse">
                <a:avLst/>
              </a:prstGeom>
              <a:solidFill>
                <a:srgbClr val="A8E0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151348" y="2020779"/>
                <a:ext cx="2658787" cy="265878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6" name="그림 1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03" t="43649" r="23003" b="2357"/>
              <a:stretch>
                <a:fillRect/>
              </a:stretch>
            </p:blipFill>
            <p:spPr>
              <a:xfrm>
                <a:off x="151348" y="2020779"/>
                <a:ext cx="2658788" cy="2658788"/>
              </a:xfrm>
              <a:custGeom>
                <a:avLst/>
                <a:gdLst>
                  <a:gd name="connsiteX0" fmla="*/ 1329394 w 2658788"/>
                  <a:gd name="connsiteY0" fmla="*/ 0 h 2658788"/>
                  <a:gd name="connsiteX1" fmla="*/ 2658788 w 2658788"/>
                  <a:gd name="connsiteY1" fmla="*/ 1329394 h 2658788"/>
                  <a:gd name="connsiteX2" fmla="*/ 1329394 w 2658788"/>
                  <a:gd name="connsiteY2" fmla="*/ 2658788 h 2658788"/>
                  <a:gd name="connsiteX3" fmla="*/ 0 w 2658788"/>
                  <a:gd name="connsiteY3" fmla="*/ 1329394 h 2658788"/>
                  <a:gd name="connsiteX4" fmla="*/ 1329394 w 2658788"/>
                  <a:gd name="connsiteY4" fmla="*/ 0 h 2658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58788" h="2658788">
                    <a:moveTo>
                      <a:pt x="1329394" y="0"/>
                    </a:moveTo>
                    <a:cubicBezTo>
                      <a:pt x="2063598" y="0"/>
                      <a:pt x="2658788" y="595190"/>
                      <a:pt x="2658788" y="1329394"/>
                    </a:cubicBezTo>
                    <a:cubicBezTo>
                      <a:pt x="2658788" y="2063598"/>
                      <a:pt x="2063598" y="2658788"/>
                      <a:pt x="1329394" y="2658788"/>
                    </a:cubicBezTo>
                    <a:cubicBezTo>
                      <a:pt x="595190" y="2658788"/>
                      <a:pt x="0" y="2063598"/>
                      <a:pt x="0" y="1329394"/>
                    </a:cubicBezTo>
                    <a:cubicBezTo>
                      <a:pt x="0" y="595190"/>
                      <a:pt x="595190" y="0"/>
                      <a:pt x="1329394" y="0"/>
                    </a:cubicBezTo>
                    <a:close/>
                  </a:path>
                </a:pathLst>
              </a:custGeom>
            </p:spPr>
          </p:pic>
          <p:pic>
            <p:nvPicPr>
              <p:cNvPr id="15" name="그림 14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176" b="37908"/>
              <a:stretch/>
            </p:blipFill>
            <p:spPr>
              <a:xfrm>
                <a:off x="-381792" y="-128592"/>
                <a:ext cx="4324651" cy="3057530"/>
              </a:xfrm>
              <a:prstGeom prst="rect">
                <a:avLst/>
              </a:prstGeom>
            </p:spPr>
          </p:pic>
        </p:grpSp>
        <p:sp>
          <p:nvSpPr>
            <p:cNvPr id="19" name="TextBox 18"/>
            <p:cNvSpPr txBox="1"/>
            <p:nvPr/>
          </p:nvSpPr>
          <p:spPr>
            <a:xfrm>
              <a:off x="3490435" y="2820339"/>
              <a:ext cx="8194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11</a:t>
              </a:r>
              <a:r>
                <a:rPr lang="ko-KR" altLang="en-US" sz="20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주차</a:t>
              </a:r>
              <a:endParaRPr lang="en-US" altLang="ko-KR" sz="2000" spc="-15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477771" y="3204629"/>
              <a:ext cx="3639138" cy="70788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ko-KR" altLang="en-US" sz="4000" spc="-150" dirty="0">
                  <a:solidFill>
                    <a:srgbClr val="21B5E9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알</a:t>
              </a:r>
              <a:r>
                <a:rPr lang="ko-KR" altLang="en-US" sz="4000" spc="-150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고</a:t>
              </a:r>
              <a:r>
                <a:rPr lang="ko-KR" altLang="en-US" sz="4000" spc="-150" dirty="0">
                  <a:solidFill>
                    <a:srgbClr val="21B5E9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리</a:t>
              </a:r>
              <a:r>
                <a:rPr lang="ko-KR" altLang="en-US" sz="4000" spc="-150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즘</a:t>
              </a:r>
              <a:r>
                <a:rPr lang="ko-KR" altLang="en-US" sz="4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</a:t>
              </a:r>
              <a:r>
                <a:rPr lang="ko-KR" altLang="en-US" sz="40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스터디</a:t>
              </a:r>
              <a:endParaRPr lang="en-US" altLang="ko-KR" sz="4000" spc="-15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490435" y="3918844"/>
              <a:ext cx="8899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14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By. </a:t>
              </a:r>
              <a:r>
                <a:rPr lang="ko-KR" altLang="en-US" sz="14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선민기</a:t>
              </a:r>
              <a:endParaRPr lang="en-US" altLang="ko-KR" sz="1400" spc="-15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1D9615B4-5233-472B-B707-32CD08471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136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28F6912F-7A23-4285-B17B-E502A93533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21" r="1346"/>
          <a:stretch/>
        </p:blipFill>
        <p:spPr bwMode="auto">
          <a:xfrm>
            <a:off x="4915204" y="2474100"/>
            <a:ext cx="3178552" cy="129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B8262E0-BD81-41DC-9046-B0D21F6FD1D2}"/>
              </a:ext>
            </a:extLst>
          </p:cNvPr>
          <p:cNvSpPr txBox="1"/>
          <p:nvPr/>
        </p:nvSpPr>
        <p:spPr>
          <a:xfrm>
            <a:off x="1217869" y="2220860"/>
            <a:ext cx="1285929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 err="1">
                <a:latin typeface="Yu Gothic" panose="020B0400000000000000" pitchFamily="34" charset="-128"/>
                <a:ea typeface="나눔바른고딕" panose="020B0603020101020101" pitchFamily="50" charset="-127"/>
              </a:rPr>
              <a:t>나쁜문자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?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79581C2-1185-4080-9EA1-4623AD73A2C2}"/>
              </a:ext>
            </a:extLst>
          </p:cNvPr>
          <p:cNvCxnSpPr/>
          <p:nvPr/>
        </p:nvCxnSpPr>
        <p:spPr>
          <a:xfrm>
            <a:off x="2982238" y="2206572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>
            <a:extLst>
              <a:ext uri="{FF2B5EF4-FFF2-40B4-BE49-F238E27FC236}">
                <a16:creationId xmlns:a16="http://schemas.microsoft.com/office/drawing/2014/main" id="{26247C5C-AB09-467E-93D9-D20C906B5A2B}"/>
              </a:ext>
            </a:extLst>
          </p:cNvPr>
          <p:cNvSpPr/>
          <p:nvPr/>
        </p:nvSpPr>
        <p:spPr>
          <a:xfrm>
            <a:off x="920568" y="2319000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10FB42-9297-4B1D-BCD6-5811E59283D4}"/>
              </a:ext>
            </a:extLst>
          </p:cNvPr>
          <p:cNvSpPr txBox="1"/>
          <p:nvPr/>
        </p:nvSpPr>
        <p:spPr>
          <a:xfrm>
            <a:off x="1212805" y="4160337"/>
            <a:ext cx="1609736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착한 </a:t>
            </a:r>
            <a:r>
              <a:rPr lang="ko-KR" altLang="en-US" sz="2200" b="1" dirty="0" err="1">
                <a:latin typeface="Yu Gothic" panose="020B0400000000000000" pitchFamily="34" charset="-128"/>
                <a:ea typeface="나눔바른고딕" panose="020B0603020101020101" pitchFamily="50" charset="-127"/>
              </a:rPr>
              <a:t>접미부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?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3921848B-24FA-423C-8BA7-962210347A8A}"/>
              </a:ext>
            </a:extLst>
          </p:cNvPr>
          <p:cNvCxnSpPr/>
          <p:nvPr/>
        </p:nvCxnSpPr>
        <p:spPr>
          <a:xfrm>
            <a:off x="2977174" y="4146049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301FFC9-63F4-49C9-8808-8E4F3B6D7A6F}"/>
              </a:ext>
            </a:extLst>
          </p:cNvPr>
          <p:cNvSpPr/>
          <p:nvPr/>
        </p:nvSpPr>
        <p:spPr>
          <a:xfrm>
            <a:off x="3159648" y="4096894"/>
            <a:ext cx="4687756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패턴의 맨 오른쪽 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~ 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일치하지 않는 문자 까지의 문자열</a:t>
            </a:r>
            <a:endParaRPr lang="en-US" altLang="ko-KR" sz="1500" spc="-150" dirty="0">
              <a:solidFill>
                <a:schemeClr val="bg2">
                  <a:lumMod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18552FE-0FC3-422A-829B-9C4C6E417E3B}"/>
              </a:ext>
            </a:extLst>
          </p:cNvPr>
          <p:cNvSpPr/>
          <p:nvPr/>
        </p:nvSpPr>
        <p:spPr>
          <a:xfrm>
            <a:off x="915504" y="4258477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FD68201-EC00-41E8-9391-7D21FE39AA2B}"/>
              </a:ext>
            </a:extLst>
          </p:cNvPr>
          <p:cNvSpPr/>
          <p:nvPr/>
        </p:nvSpPr>
        <p:spPr>
          <a:xfrm>
            <a:off x="3159648" y="2192284"/>
            <a:ext cx="5255690" cy="55399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패턴의 오른쪽 </a:t>
            </a:r>
            <a:r>
              <a:rPr lang="ko-KR" altLang="en-US" sz="1500" dirty="0" err="1">
                <a:latin typeface="a옛날사진관5" panose="02020600000000000000" pitchFamily="18" charset="-127"/>
                <a:ea typeface="a옛날사진관5" panose="02020600000000000000" pitchFamily="18" charset="-127"/>
              </a:rPr>
              <a:t>부터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 탐색했을 때 타겟 문자열과 가장 처음으로 일치하지 않는 문자 </a:t>
            </a:r>
            <a:endParaRPr lang="en-US" altLang="ko-KR" sz="15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pic>
        <p:nvPicPr>
          <p:cNvPr id="10244" name="Picture 4">
            <a:extLst>
              <a:ext uri="{FF2B5EF4-FFF2-40B4-BE49-F238E27FC236}">
                <a16:creationId xmlns:a16="http://schemas.microsoft.com/office/drawing/2014/main" id="{906E83E5-ECF1-4C92-AE72-1DB9907D48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" t="18459"/>
          <a:stretch/>
        </p:blipFill>
        <p:spPr bwMode="auto">
          <a:xfrm>
            <a:off x="5034604" y="4613387"/>
            <a:ext cx="2939751" cy="136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430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1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FE659AFD-FAC2-4C2A-A81C-DBC5F9E44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2421061"/>
            <a:ext cx="57912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A6781BA6-2D4C-4A24-A924-304394C2F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489193"/>
            <a:ext cx="590550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D0E5453-E8C7-4CB5-8666-85182A4E5B45}"/>
              </a:ext>
            </a:extLst>
          </p:cNvPr>
          <p:cNvSpPr txBox="1"/>
          <p:nvPr/>
        </p:nvSpPr>
        <p:spPr>
          <a:xfrm>
            <a:off x="1217869" y="4027349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2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50607DF-3723-4A34-9A8F-821D0DC6C74D}"/>
              </a:ext>
            </a:extLst>
          </p:cNvPr>
          <p:cNvSpPr/>
          <p:nvPr/>
        </p:nvSpPr>
        <p:spPr>
          <a:xfrm>
            <a:off x="920568" y="4125489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3366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1236236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예외상황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44BFF9BC-E720-4F19-9881-110D215D3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291" y="2832758"/>
            <a:ext cx="4134532" cy="236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개구리짤 가져왔어 필요한거 가져가 (좀 많음) - 유머/이슈/정보 - 에펨코리아">
            <a:extLst>
              <a:ext uri="{FF2B5EF4-FFF2-40B4-BE49-F238E27FC236}">
                <a16:creationId xmlns:a16="http://schemas.microsoft.com/office/drawing/2014/main" id="{E1B492F6-3AA5-42BE-9A64-AC8562D1A5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823" y="2705275"/>
            <a:ext cx="3245440" cy="2620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6BEFC6-C3BD-4EFC-90E6-9684AD77715A}"/>
              </a:ext>
            </a:extLst>
          </p:cNvPr>
          <p:cNvSpPr txBox="1"/>
          <p:nvPr/>
        </p:nvSpPr>
        <p:spPr>
          <a:xfrm>
            <a:off x="5803093" y="2217108"/>
            <a:ext cx="219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</a:rPr>
              <a:t>왜 뒤로 가지</a:t>
            </a:r>
            <a:r>
              <a:rPr lang="en-US" altLang="ko-KR" sz="2400" dirty="0">
                <a:solidFill>
                  <a:srgbClr val="FF0000"/>
                </a:solidFill>
              </a:rPr>
              <a:t>??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508A94-7B90-4C27-98FE-A5A9D795D8A6}"/>
              </a:ext>
            </a:extLst>
          </p:cNvPr>
          <p:cNvSpPr txBox="1"/>
          <p:nvPr/>
        </p:nvSpPr>
        <p:spPr>
          <a:xfrm>
            <a:off x="5317153" y="5477221"/>
            <a:ext cx="3164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FF0000"/>
                </a:solidFill>
                <a:latin typeface="Yu Gothic" panose="020B0400000000000000" pitchFamily="34" charset="-128"/>
                <a:ea typeface="나눔바른고딕" panose="020B0603020101020101" pitchFamily="50" charset="-127"/>
              </a:rPr>
              <a:t>착한 </a:t>
            </a:r>
            <a:r>
              <a:rPr lang="ko-KR" altLang="en-US" sz="3200" b="1" dirty="0" err="1">
                <a:solidFill>
                  <a:srgbClr val="FF0000"/>
                </a:solidFill>
                <a:latin typeface="Yu Gothic" panose="020B0400000000000000" pitchFamily="34" charset="-128"/>
                <a:ea typeface="나눔바른고딕" panose="020B0603020101020101" pitchFamily="50" charset="-127"/>
              </a:rPr>
              <a:t>접미부</a:t>
            </a:r>
            <a:r>
              <a:rPr lang="ko-KR" altLang="en-US" sz="1600" b="1" dirty="0" err="1">
                <a:latin typeface="Yu Gothic" panose="020B0400000000000000" pitchFamily="34" charset="-128"/>
                <a:ea typeface="나눔바른고딕" panose="020B0603020101020101" pitchFamily="50" charset="-127"/>
              </a:rPr>
              <a:t>를</a:t>
            </a:r>
            <a:r>
              <a:rPr lang="ko-KR" altLang="en-US" sz="3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 </a:t>
            </a:r>
            <a:r>
              <a:rPr lang="ko-KR" altLang="en-US" sz="16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써</a:t>
            </a:r>
            <a:r>
              <a:rPr lang="en-US" altLang="ko-KR" sz="16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!!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29266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3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0E5453-E8C7-4CB5-8666-85182A4E5B45}"/>
              </a:ext>
            </a:extLst>
          </p:cNvPr>
          <p:cNvSpPr txBox="1"/>
          <p:nvPr/>
        </p:nvSpPr>
        <p:spPr>
          <a:xfrm>
            <a:off x="1217869" y="4027349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4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50607DF-3723-4A34-9A8F-821D0DC6C74D}"/>
              </a:ext>
            </a:extLst>
          </p:cNvPr>
          <p:cNvSpPr/>
          <p:nvPr/>
        </p:nvSpPr>
        <p:spPr>
          <a:xfrm>
            <a:off x="920568" y="4125489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F0535CCA-B64D-4D6C-BF90-B9763315E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1897245"/>
            <a:ext cx="3295650" cy="1873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>
            <a:extLst>
              <a:ext uri="{FF2B5EF4-FFF2-40B4-BE49-F238E27FC236}">
                <a16:creationId xmlns:a16="http://schemas.microsoft.com/office/drawing/2014/main" id="{B343F43E-0456-4CCD-A081-39FCFF7C7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4125803"/>
            <a:ext cx="3207045" cy="187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752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5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8B109DFA-67A8-463C-9F58-AB1BF0CDE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131" y="1897245"/>
            <a:ext cx="3693334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엄지척 엄지 최고 개구리 슬픈 표정 뭘해도 슬퍼 - 상황별 짤방 모음 오늘의짤방">
            <a:extLst>
              <a:ext uri="{FF2B5EF4-FFF2-40B4-BE49-F238E27FC236}">
                <a16:creationId xmlns:a16="http://schemas.microsoft.com/office/drawing/2014/main" id="{486F0D11-009A-45F8-87DD-A6839962E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4685" y="3429000"/>
            <a:ext cx="2892693" cy="279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5464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 rot="20808180">
            <a:off x="2972708" y="1786417"/>
            <a:ext cx="963541" cy="614855"/>
            <a:chOff x="2938597" y="1171562"/>
            <a:chExt cx="963541" cy="614855"/>
          </a:xfrm>
        </p:grpSpPr>
        <p:sp>
          <p:nvSpPr>
            <p:cNvPr id="52" name="타원 51"/>
            <p:cNvSpPr/>
            <p:nvPr/>
          </p:nvSpPr>
          <p:spPr>
            <a:xfrm>
              <a:off x="2938597" y="1673075"/>
              <a:ext cx="113342" cy="113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3" name="타원 52"/>
            <p:cNvSpPr/>
            <p:nvPr/>
          </p:nvSpPr>
          <p:spPr>
            <a:xfrm>
              <a:off x="3684830" y="1171562"/>
              <a:ext cx="217308" cy="217308"/>
            </a:xfrm>
            <a:prstGeom prst="ellipse">
              <a:avLst/>
            </a:prstGeom>
            <a:solidFill>
              <a:srgbClr val="CEEE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4" name="타원 53"/>
            <p:cNvSpPr/>
            <p:nvPr/>
          </p:nvSpPr>
          <p:spPr>
            <a:xfrm>
              <a:off x="3235823" y="1261391"/>
              <a:ext cx="113045" cy="113045"/>
            </a:xfrm>
            <a:prstGeom prst="ellipse">
              <a:avLst/>
            </a:prstGeom>
            <a:solidFill>
              <a:srgbClr val="21B5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 rot="2051695">
            <a:off x="5367022" y="2127601"/>
            <a:ext cx="963541" cy="614855"/>
            <a:chOff x="5207752" y="1171562"/>
            <a:chExt cx="963541" cy="614855"/>
          </a:xfrm>
        </p:grpSpPr>
        <p:sp>
          <p:nvSpPr>
            <p:cNvPr id="57" name="타원 56"/>
            <p:cNvSpPr/>
            <p:nvPr/>
          </p:nvSpPr>
          <p:spPr>
            <a:xfrm flipH="1">
              <a:off x="6057951" y="1673075"/>
              <a:ext cx="113342" cy="113342"/>
            </a:xfrm>
            <a:prstGeom prst="ellipse">
              <a:avLst/>
            </a:prstGeom>
            <a:solidFill>
              <a:srgbClr val="A8E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8" name="타원 57"/>
            <p:cNvSpPr/>
            <p:nvPr/>
          </p:nvSpPr>
          <p:spPr>
            <a:xfrm flipH="1">
              <a:off x="5207752" y="1171562"/>
              <a:ext cx="217308" cy="217308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9" name="타원 58"/>
            <p:cNvSpPr/>
            <p:nvPr/>
          </p:nvSpPr>
          <p:spPr>
            <a:xfrm flipH="1">
              <a:off x="5761022" y="1261391"/>
              <a:ext cx="113045" cy="113045"/>
            </a:xfrm>
            <a:prstGeom prst="ellipse">
              <a:avLst/>
            </a:prstGeom>
            <a:solidFill>
              <a:srgbClr val="B1C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3744089" y="1513477"/>
            <a:ext cx="1915727" cy="2366080"/>
            <a:chOff x="-381793" y="-128592"/>
            <a:chExt cx="4324652" cy="5341298"/>
          </a:xfrm>
        </p:grpSpPr>
        <p:sp>
          <p:nvSpPr>
            <p:cNvPr id="35" name="타원 34"/>
            <p:cNvSpPr/>
            <p:nvPr/>
          </p:nvSpPr>
          <p:spPr>
            <a:xfrm>
              <a:off x="-381793" y="1487638"/>
              <a:ext cx="3725068" cy="3725068"/>
            </a:xfrm>
            <a:prstGeom prst="ellipse">
              <a:avLst/>
            </a:prstGeom>
            <a:solidFill>
              <a:srgbClr val="A8E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/>
            <p:cNvSpPr/>
            <p:nvPr/>
          </p:nvSpPr>
          <p:spPr>
            <a:xfrm>
              <a:off x="151348" y="2020779"/>
              <a:ext cx="2658787" cy="26587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0" name="그림 3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3" t="43649" r="23003" b="2357"/>
            <a:stretch>
              <a:fillRect/>
            </a:stretch>
          </p:blipFill>
          <p:spPr>
            <a:xfrm>
              <a:off x="151348" y="2020779"/>
              <a:ext cx="2658788" cy="2658788"/>
            </a:xfrm>
            <a:custGeom>
              <a:avLst/>
              <a:gdLst>
                <a:gd name="connsiteX0" fmla="*/ 1329394 w 2658788"/>
                <a:gd name="connsiteY0" fmla="*/ 0 h 2658788"/>
                <a:gd name="connsiteX1" fmla="*/ 2658788 w 2658788"/>
                <a:gd name="connsiteY1" fmla="*/ 1329394 h 2658788"/>
                <a:gd name="connsiteX2" fmla="*/ 1329394 w 2658788"/>
                <a:gd name="connsiteY2" fmla="*/ 2658788 h 2658788"/>
                <a:gd name="connsiteX3" fmla="*/ 0 w 2658788"/>
                <a:gd name="connsiteY3" fmla="*/ 1329394 h 2658788"/>
                <a:gd name="connsiteX4" fmla="*/ 1329394 w 2658788"/>
                <a:gd name="connsiteY4" fmla="*/ 0 h 26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8788" h="2658788">
                  <a:moveTo>
                    <a:pt x="1329394" y="0"/>
                  </a:moveTo>
                  <a:cubicBezTo>
                    <a:pt x="2063598" y="0"/>
                    <a:pt x="2658788" y="595190"/>
                    <a:pt x="2658788" y="1329394"/>
                  </a:cubicBezTo>
                  <a:cubicBezTo>
                    <a:pt x="2658788" y="2063598"/>
                    <a:pt x="2063598" y="2658788"/>
                    <a:pt x="1329394" y="2658788"/>
                  </a:cubicBezTo>
                  <a:cubicBezTo>
                    <a:pt x="595190" y="2658788"/>
                    <a:pt x="0" y="2063598"/>
                    <a:pt x="0" y="1329394"/>
                  </a:cubicBezTo>
                  <a:cubicBezTo>
                    <a:pt x="0" y="595190"/>
                    <a:pt x="595190" y="0"/>
                    <a:pt x="1329394" y="0"/>
                  </a:cubicBezTo>
                  <a:close/>
                </a:path>
              </a:pathLst>
            </a:custGeom>
          </p:spPr>
        </p:pic>
        <p:pic>
          <p:nvPicPr>
            <p:cNvPr id="41" name="그림 40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76" b="37908"/>
            <a:stretch/>
          </p:blipFill>
          <p:spPr>
            <a:xfrm>
              <a:off x="-381792" y="-128592"/>
              <a:ext cx="4324651" cy="3057530"/>
            </a:xfrm>
            <a:prstGeom prst="rect">
              <a:avLst/>
            </a:prstGeom>
          </p:spPr>
        </p:pic>
      </p:grpSp>
      <p:sp>
        <p:nvSpPr>
          <p:cNvPr id="42" name="TextBox 41"/>
          <p:cNvSpPr txBox="1"/>
          <p:nvPr/>
        </p:nvSpPr>
        <p:spPr>
          <a:xfrm>
            <a:off x="4066093" y="4115727"/>
            <a:ext cx="1011815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rgbClr val="21B5E9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Q</a:t>
            </a:r>
            <a:r>
              <a:rPr lang="en-US" altLang="ko-KR" sz="3200" spc="-150" dirty="0">
                <a:solidFill>
                  <a:schemeClr val="bg2">
                    <a:lumMod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</a:t>
            </a:r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421685" y="4722687"/>
            <a:ext cx="2300631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6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감사합니다</a:t>
            </a:r>
            <a:endParaRPr lang="en-US" altLang="ko-KR" sz="3600" spc="-150" dirty="0">
              <a:solidFill>
                <a:schemeClr val="bg2">
                  <a:lumMod val="5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물결 4"/>
          <p:cNvSpPr/>
          <p:nvPr/>
        </p:nvSpPr>
        <p:spPr>
          <a:xfrm>
            <a:off x="0" y="6272213"/>
            <a:ext cx="9144000" cy="914400"/>
          </a:xfrm>
          <a:prstGeom prst="wave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84786B1-7EC3-48BD-A750-FC413BA93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pic>
        <p:nvPicPr>
          <p:cNvPr id="7170" name="Picture 2" descr="LINE 크리에이터스 스티커 - 오리너구리 오구 Example with GIF Animation">
            <a:extLst>
              <a:ext uri="{FF2B5EF4-FFF2-40B4-BE49-F238E27FC236}">
                <a16:creationId xmlns:a16="http://schemas.microsoft.com/office/drawing/2014/main" id="{7F50E3D4-F3A0-4431-97DC-C43D5F90BCE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701" y="1684547"/>
            <a:ext cx="35242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LINE 크리에이터스 스티커 - 오리너구리 오구 Example with GIF Animation">
            <a:extLst>
              <a:ext uri="{FF2B5EF4-FFF2-40B4-BE49-F238E27FC236}">
                <a16:creationId xmlns:a16="http://schemas.microsoft.com/office/drawing/2014/main" id="{BB74F2F5-70D8-488C-9C86-06AA1963604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943" y="1684547"/>
            <a:ext cx="35242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76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그룹 48"/>
          <p:cNvGrpSpPr/>
          <p:nvPr/>
        </p:nvGrpSpPr>
        <p:grpSpPr>
          <a:xfrm>
            <a:off x="3292347" y="1729746"/>
            <a:ext cx="2559306" cy="614362"/>
            <a:chOff x="3292347" y="1535559"/>
            <a:chExt cx="2559306" cy="6143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자유형: 도형 24"/>
            <p:cNvSpPr/>
            <p:nvPr/>
          </p:nvSpPr>
          <p:spPr>
            <a:xfrm flipH="1" flipV="1">
              <a:off x="3292347" y="1655234"/>
              <a:ext cx="485660" cy="494687"/>
            </a:xfrm>
            <a:custGeom>
              <a:avLst/>
              <a:gdLst>
                <a:gd name="connsiteX0" fmla="*/ 0 w 914400"/>
                <a:gd name="connsiteY0" fmla="*/ 931395 h 931395"/>
                <a:gd name="connsiteX1" fmla="*/ 914400 w 914400"/>
                <a:gd name="connsiteY1" fmla="*/ 931395 h 931395"/>
                <a:gd name="connsiteX2" fmla="*/ 448703 w 914400"/>
                <a:gd name="connsiteY2" fmla="*/ 465698 h 931395"/>
                <a:gd name="connsiteX3" fmla="*/ 914400 w 914400"/>
                <a:gd name="connsiteY3" fmla="*/ 0 h 931395"/>
                <a:gd name="connsiteX4" fmla="*/ 0 w 914400"/>
                <a:gd name="connsiteY4" fmla="*/ 0 h 931395"/>
                <a:gd name="connsiteX5" fmla="*/ 0 w 914400"/>
                <a:gd name="connsiteY5" fmla="*/ 16995 h 931395"/>
                <a:gd name="connsiteX6" fmla="*/ 0 w 914400"/>
                <a:gd name="connsiteY6" fmla="*/ 914400 h 93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" h="931395">
                  <a:moveTo>
                    <a:pt x="0" y="931395"/>
                  </a:moveTo>
                  <a:lnTo>
                    <a:pt x="914400" y="931395"/>
                  </a:lnTo>
                  <a:lnTo>
                    <a:pt x="448703" y="465698"/>
                  </a:lnTo>
                  <a:lnTo>
                    <a:pt x="914400" y="0"/>
                  </a:lnTo>
                  <a:lnTo>
                    <a:pt x="0" y="0"/>
                  </a:lnTo>
                  <a:lnTo>
                    <a:pt x="0" y="16995"/>
                  </a:lnTo>
                  <a:lnTo>
                    <a:pt x="0" y="914400"/>
                  </a:lnTo>
                  <a:close/>
                </a:path>
              </a:pathLst>
            </a:custGeom>
            <a:solidFill>
              <a:srgbClr val="55C3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자유형: 도형 23"/>
            <p:cNvSpPr/>
            <p:nvPr/>
          </p:nvSpPr>
          <p:spPr>
            <a:xfrm flipV="1">
              <a:off x="5365993" y="1655234"/>
              <a:ext cx="485660" cy="494687"/>
            </a:xfrm>
            <a:custGeom>
              <a:avLst/>
              <a:gdLst>
                <a:gd name="connsiteX0" fmla="*/ 0 w 914400"/>
                <a:gd name="connsiteY0" fmla="*/ 931395 h 931395"/>
                <a:gd name="connsiteX1" fmla="*/ 914400 w 914400"/>
                <a:gd name="connsiteY1" fmla="*/ 931395 h 931395"/>
                <a:gd name="connsiteX2" fmla="*/ 448703 w 914400"/>
                <a:gd name="connsiteY2" fmla="*/ 465698 h 931395"/>
                <a:gd name="connsiteX3" fmla="*/ 914400 w 914400"/>
                <a:gd name="connsiteY3" fmla="*/ 0 h 931395"/>
                <a:gd name="connsiteX4" fmla="*/ 0 w 914400"/>
                <a:gd name="connsiteY4" fmla="*/ 0 h 931395"/>
                <a:gd name="connsiteX5" fmla="*/ 0 w 914400"/>
                <a:gd name="connsiteY5" fmla="*/ 16995 h 931395"/>
                <a:gd name="connsiteX6" fmla="*/ 0 w 914400"/>
                <a:gd name="connsiteY6" fmla="*/ 914400 h 93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" h="931395">
                  <a:moveTo>
                    <a:pt x="0" y="931395"/>
                  </a:moveTo>
                  <a:lnTo>
                    <a:pt x="914400" y="931395"/>
                  </a:lnTo>
                  <a:lnTo>
                    <a:pt x="448703" y="465698"/>
                  </a:lnTo>
                  <a:lnTo>
                    <a:pt x="914400" y="0"/>
                  </a:lnTo>
                  <a:lnTo>
                    <a:pt x="0" y="0"/>
                  </a:lnTo>
                  <a:lnTo>
                    <a:pt x="0" y="16995"/>
                  </a:lnTo>
                  <a:lnTo>
                    <a:pt x="0" y="914400"/>
                  </a:lnTo>
                  <a:close/>
                </a:path>
              </a:pathLst>
            </a:custGeom>
            <a:solidFill>
              <a:srgbClr val="55C3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3684830" y="1535559"/>
              <a:ext cx="1774340" cy="614362"/>
            </a:xfrm>
            <a:prstGeom prst="rect">
              <a:avLst/>
            </a:prstGeom>
            <a:solidFill>
              <a:srgbClr val="A8E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/>
          <p:cNvSpPr/>
          <p:nvPr/>
        </p:nvSpPr>
        <p:spPr>
          <a:xfrm>
            <a:off x="-123545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754673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3632891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511109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7389327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06168" y="1806557"/>
            <a:ext cx="931665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 차</a:t>
            </a:r>
            <a:endParaRPr lang="en-US" altLang="ko-KR" sz="28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3181485" y="2945156"/>
            <a:ext cx="2704337" cy="2539296"/>
            <a:chOff x="3181485" y="2473667"/>
            <a:chExt cx="2704337" cy="2539296"/>
          </a:xfrm>
        </p:grpSpPr>
        <p:sp>
          <p:nvSpPr>
            <p:cNvPr id="32" name="TextBox 31"/>
            <p:cNvSpPr txBox="1"/>
            <p:nvPr/>
          </p:nvSpPr>
          <p:spPr>
            <a:xfrm>
              <a:off x="3508248" y="2473667"/>
              <a:ext cx="23775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01 </a:t>
              </a:r>
              <a:r>
                <a:rPr lang="ko-KR" altLang="en-US" sz="2000" spc="-150" dirty="0" err="1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라빈카프</a:t>
              </a:r>
              <a:r>
                <a:rPr lang="ko-KR" altLang="en-US" sz="2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알고리즘</a:t>
              </a:r>
              <a:endPara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3" name="타원 12"/>
            <p:cNvSpPr/>
            <p:nvPr/>
          </p:nvSpPr>
          <p:spPr>
            <a:xfrm>
              <a:off x="3181485" y="2533183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508248" y="3186729"/>
              <a:ext cx="17588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ko-KR" altLang="en-US" sz="2000" spc="-15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부</a:t>
              </a:r>
              <a:r>
                <a:rPr lang="en-US" altLang="ko-KR" sz="2000" spc="-15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)1-1 </a:t>
              </a:r>
              <a:r>
                <a:rPr lang="ko-KR" altLang="en-US" sz="2000" spc="-150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롤링해시</a:t>
              </a:r>
              <a:endParaRPr lang="en-US" altLang="ko-KR" sz="2000" spc="-150" dirty="0">
                <a:solidFill>
                  <a:schemeClr val="accent2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508248" y="3899791"/>
              <a:ext cx="21964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02 </a:t>
              </a:r>
              <a:r>
                <a:rPr lang="ko-KR" altLang="en-US" sz="2000" spc="-150" dirty="0" err="1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레벤슈타인</a:t>
              </a:r>
              <a:r>
                <a:rPr lang="ko-KR" altLang="en-US" sz="2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거리</a:t>
              </a:r>
              <a:endPara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508248" y="4612853"/>
              <a:ext cx="17475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03 </a:t>
              </a:r>
              <a:r>
                <a:rPr lang="ko-KR" altLang="en-US" sz="2000" spc="-150" dirty="0" err="1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보이드무어</a:t>
              </a:r>
              <a:r>
                <a:rPr lang="ko-KR" altLang="en-US" sz="2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</a:t>
              </a:r>
              <a:endPara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9" name="타원 38"/>
            <p:cNvSpPr/>
            <p:nvPr/>
          </p:nvSpPr>
          <p:spPr>
            <a:xfrm>
              <a:off x="3181485" y="4677349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/>
            <p:cNvSpPr/>
            <p:nvPr/>
          </p:nvSpPr>
          <p:spPr>
            <a:xfrm>
              <a:off x="3181485" y="3229891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/>
            <p:cNvSpPr/>
            <p:nvPr/>
          </p:nvSpPr>
          <p:spPr>
            <a:xfrm>
              <a:off x="3181485" y="3953620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2972708" y="1171562"/>
            <a:ext cx="963541" cy="614855"/>
            <a:chOff x="2938597" y="1171562"/>
            <a:chExt cx="963541" cy="614855"/>
          </a:xfrm>
        </p:grpSpPr>
        <p:sp>
          <p:nvSpPr>
            <p:cNvPr id="52" name="타원 51"/>
            <p:cNvSpPr/>
            <p:nvPr/>
          </p:nvSpPr>
          <p:spPr>
            <a:xfrm>
              <a:off x="2938597" y="1673075"/>
              <a:ext cx="113342" cy="113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타원 52"/>
            <p:cNvSpPr/>
            <p:nvPr/>
          </p:nvSpPr>
          <p:spPr>
            <a:xfrm>
              <a:off x="3684830" y="1171562"/>
              <a:ext cx="217308" cy="217308"/>
            </a:xfrm>
            <a:prstGeom prst="ellipse">
              <a:avLst/>
            </a:prstGeom>
            <a:solidFill>
              <a:srgbClr val="CEEE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타원 53"/>
            <p:cNvSpPr/>
            <p:nvPr/>
          </p:nvSpPr>
          <p:spPr>
            <a:xfrm>
              <a:off x="3235823" y="1261391"/>
              <a:ext cx="113045" cy="113045"/>
            </a:xfrm>
            <a:prstGeom prst="ellipse">
              <a:avLst/>
            </a:prstGeom>
            <a:solidFill>
              <a:srgbClr val="21B5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타원 56"/>
          <p:cNvSpPr/>
          <p:nvPr/>
        </p:nvSpPr>
        <p:spPr>
          <a:xfrm flipH="1">
            <a:off x="6057951" y="1673075"/>
            <a:ext cx="113342" cy="113342"/>
          </a:xfrm>
          <a:prstGeom prst="ellipse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/>
          <p:cNvSpPr/>
          <p:nvPr/>
        </p:nvSpPr>
        <p:spPr>
          <a:xfrm flipH="1">
            <a:off x="5207752" y="1171562"/>
            <a:ext cx="217308" cy="21730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타원 58"/>
          <p:cNvSpPr/>
          <p:nvPr/>
        </p:nvSpPr>
        <p:spPr>
          <a:xfrm flipH="1">
            <a:off x="5761022" y="1261391"/>
            <a:ext cx="113045" cy="113045"/>
          </a:xfrm>
          <a:prstGeom prst="ellipse">
            <a:avLst/>
          </a:prstGeom>
          <a:solidFill>
            <a:srgbClr val="B1C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8394ABCD-C43F-44ED-B356-483BCAC50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072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506645" y="1154177"/>
            <a:ext cx="2130711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라빈카프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70475" y="583690"/>
            <a:ext cx="603050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44323" y="2754714"/>
            <a:ext cx="2536104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패턴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탐색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1410305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244323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매칭 알고리즘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2833554-17BD-4B61-8603-771674CA5331}"/>
              </a:ext>
            </a:extLst>
          </p:cNvPr>
          <p:cNvSpPr txBox="1"/>
          <p:nvPr/>
        </p:nvSpPr>
        <p:spPr>
          <a:xfrm>
            <a:off x="5197591" y="2757499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문자를  하나씩 비교하지  않고 </a:t>
            </a:r>
            <a:r>
              <a:rPr lang="ko-KR" altLang="en-US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해싱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된 값을 사용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380896C-6BB7-4B34-85D7-D9160DC8435A}"/>
              </a:ext>
            </a:extLst>
          </p:cNvPr>
          <p:cNvCxnSpPr/>
          <p:nvPr/>
        </p:nvCxnSpPr>
        <p:spPr>
          <a:xfrm>
            <a:off x="5363573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982257E-1169-45D5-A4D5-F536968BC40B}"/>
              </a:ext>
            </a:extLst>
          </p:cNvPr>
          <p:cNvSpPr txBox="1"/>
          <p:nvPr/>
        </p:nvSpPr>
        <p:spPr>
          <a:xfrm>
            <a:off x="5197591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롤링해시  사용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61BE6C-6BB6-4AAE-9993-CCB5917C919B}"/>
              </a:ext>
            </a:extLst>
          </p:cNvPr>
          <p:cNvSpPr txBox="1"/>
          <p:nvPr/>
        </p:nvSpPr>
        <p:spPr>
          <a:xfrm>
            <a:off x="1244323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이전  단계에서 구한 해시 값을 다음에도 사용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A69769B-6E66-42A4-9919-85995B1F1D5E}"/>
              </a:ext>
            </a:extLst>
          </p:cNvPr>
          <p:cNvCxnSpPr/>
          <p:nvPr/>
        </p:nvCxnSpPr>
        <p:spPr>
          <a:xfrm>
            <a:off x="1410305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4430648-6338-4384-8F1C-642B8B45E7D9}"/>
              </a:ext>
            </a:extLst>
          </p:cNvPr>
          <p:cNvSpPr txBox="1"/>
          <p:nvPr/>
        </p:nvSpPr>
        <p:spPr>
          <a:xfrm>
            <a:off x="1244323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en-US" altLang="ko-KR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O(N)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 </a:t>
            </a:r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시간복잡도</a:t>
            </a:r>
            <a:endParaRPr lang="ko-KR" altLang="en-US" sz="18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293E02-3A93-4C67-A2D4-9D5FD1C2F6F9}"/>
              </a:ext>
            </a:extLst>
          </p:cNvPr>
          <p:cNvSpPr txBox="1"/>
          <p:nvPr/>
        </p:nvSpPr>
        <p:spPr>
          <a:xfrm>
            <a:off x="5197591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같은  해시 값을 가지는 데이터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해시충돌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 </a:t>
            </a:r>
            <a:r>
              <a:rPr lang="ko-KR" altLang="en-US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체이닝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6161221-DF27-47AA-91AF-896FBFA04C87}"/>
              </a:ext>
            </a:extLst>
          </p:cNvPr>
          <p:cNvCxnSpPr/>
          <p:nvPr/>
        </p:nvCxnSpPr>
        <p:spPr>
          <a:xfrm>
            <a:off x="5363573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27B9C7B-272C-4595-8FD5-CF659953CD48}"/>
              </a:ext>
            </a:extLst>
          </p:cNvPr>
          <p:cNvSpPr txBox="1"/>
          <p:nvPr/>
        </p:nvSpPr>
        <p:spPr>
          <a:xfrm>
            <a:off x="5197591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해시 충돌 처리필요</a:t>
            </a:r>
            <a:r>
              <a:rPr lang="en-US" altLang="ko-KR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!!</a:t>
            </a:r>
            <a:endParaRPr lang="ko-KR" altLang="en-US" sz="18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7" name="Picture 4" descr="오구 gif 모음집 - 디지털 아트 · 영상/모션그래픽, 디지털 아트, 영상/모션그래픽, 디지털 아트, 영상/모션그래픽">
            <a:extLst>
              <a:ext uri="{FF2B5EF4-FFF2-40B4-BE49-F238E27FC236}">
                <a16:creationId xmlns:a16="http://schemas.microsoft.com/office/drawing/2014/main" id="{025FC995-CBE7-4BC7-BC00-6060BB115F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979" y="2413779"/>
            <a:ext cx="2030441" cy="2030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1251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993155" y="1154177"/>
            <a:ext cx="115768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롤링해시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926632" y="583690"/>
            <a:ext cx="129073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</a:t>
            </a:r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1-1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EC8DCB9-777F-4544-A8C3-4FFC1E6ABE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429" y="3928786"/>
            <a:ext cx="707707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B8262E0-BD81-41DC-9046-B0D21F6FD1D2}"/>
              </a:ext>
            </a:extLst>
          </p:cNvPr>
          <p:cNvSpPr txBox="1"/>
          <p:nvPr/>
        </p:nvSpPr>
        <p:spPr>
          <a:xfrm>
            <a:off x="1217869" y="2220860"/>
            <a:ext cx="1345240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롤링해시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?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79581C2-1185-4080-9EA1-4623AD73A2C2}"/>
              </a:ext>
            </a:extLst>
          </p:cNvPr>
          <p:cNvCxnSpPr/>
          <p:nvPr/>
        </p:nvCxnSpPr>
        <p:spPr>
          <a:xfrm>
            <a:off x="2982238" y="2206572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FD68201-EC00-41E8-9391-7D21FE39AA2B}"/>
              </a:ext>
            </a:extLst>
          </p:cNvPr>
          <p:cNvSpPr/>
          <p:nvPr/>
        </p:nvSpPr>
        <p:spPr>
          <a:xfrm>
            <a:off x="3159648" y="2192284"/>
            <a:ext cx="5255690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spc="-150" dirty="0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예시로 설명합니다</a:t>
            </a:r>
            <a:r>
              <a:rPr lang="en-US" altLang="ko-KR" sz="1500" spc="-150" dirty="0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6247C5C-AB09-467E-93D9-D20C906B5A2B}"/>
              </a:ext>
            </a:extLst>
          </p:cNvPr>
          <p:cNvSpPr/>
          <p:nvPr/>
        </p:nvSpPr>
        <p:spPr>
          <a:xfrm>
            <a:off x="920568" y="2319000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C2B2CEB-ECD5-45C7-91F4-E62C1E3E5E64}"/>
              </a:ext>
            </a:extLst>
          </p:cNvPr>
          <p:cNvSpPr txBox="1"/>
          <p:nvPr/>
        </p:nvSpPr>
        <p:spPr>
          <a:xfrm>
            <a:off x="1217869" y="3388832"/>
            <a:ext cx="1762021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롤링해시 공식</a:t>
            </a: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67E78D5-E0E8-4BE3-90BB-A6B485C46114}"/>
              </a:ext>
            </a:extLst>
          </p:cNvPr>
          <p:cNvSpPr/>
          <p:nvPr/>
        </p:nvSpPr>
        <p:spPr>
          <a:xfrm>
            <a:off x="920568" y="3486972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4649168"/>
            <a:ext cx="822661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1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4747308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/>
              <p:nvPr/>
            </p:nvSpPr>
            <p:spPr>
              <a:xfrm>
                <a:off x="1142291" y="5081339"/>
                <a:ext cx="6966213" cy="95218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dirty="0"/>
                  <a:t>ABC = A</a:t>
                </a:r>
                <a:r>
                  <a:rPr lang="ko-KR" altLang="en-US" dirty="0"/>
                  <a:t>의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의</m:t>
                    </m:r>
                  </m:oMath>
                </a14:m>
                <a:r>
                  <a:rPr lang="ko-KR" altLang="en-US" dirty="0"/>
                  <a:t>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 …</m:t>
                    </m:r>
                  </m:oMath>
                </a14:m>
                <a:endParaRPr lang="en-US" altLang="ko-KR" b="0" dirty="0"/>
              </a:p>
              <a:p>
                <a:r>
                  <a:rPr lang="en-US" altLang="ko-KR" dirty="0"/>
                  <a:t>	= 65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/>
                  <a:t> + 66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+67</m:t>
                    </m:r>
                    <m:r>
                      <m:rPr>
                        <m:nor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ko-KR" dirty="0"/>
                      <m:t>X</m:t>
                    </m:r>
                    <m:r>
                      <m:rPr>
                        <m:nor/>
                      </m:rPr>
                      <a:rPr lang="en-US" altLang="ko-KR" dirty="0"/>
                      <m:t> 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459</a:t>
                </a:r>
                <a:endParaRPr lang="ko-KR" altLang="en-US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291" y="5081339"/>
                <a:ext cx="6966213" cy="952184"/>
              </a:xfrm>
              <a:prstGeom prst="rect">
                <a:avLst/>
              </a:prstGeom>
              <a:blipFill>
                <a:blip r:embed="rId4"/>
                <a:stretch>
                  <a:fillRect l="-700" t="-2564" b="-8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6167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993155" y="1154177"/>
            <a:ext cx="115768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롤링해시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926632" y="583690"/>
            <a:ext cx="129073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</a:t>
            </a:r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1-1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22661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2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/>
              <p:nvPr/>
            </p:nvSpPr>
            <p:spPr>
              <a:xfrm>
                <a:off x="1142291" y="2386383"/>
                <a:ext cx="6966213" cy="2318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dirty="0"/>
                  <a:t>ABC = A</a:t>
                </a:r>
                <a:r>
                  <a:rPr lang="ko-KR" altLang="en-US" dirty="0"/>
                  <a:t>의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의</m:t>
                    </m:r>
                  </m:oMath>
                </a14:m>
                <a:r>
                  <a:rPr lang="ko-KR" altLang="en-US" dirty="0"/>
                  <a:t>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+ …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65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/>
                  <a:t> + </a:t>
                </a:r>
                <a:r>
                  <a:rPr lang="en-US" altLang="ko-KR" dirty="0">
                    <a:highlight>
                      <a:srgbClr val="FFFF00"/>
                    </a:highlight>
                  </a:rPr>
                  <a:t>66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i="1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+67</m:t>
                    </m:r>
                    <m:r>
                      <m:rPr>
                        <m:nor/>
                      </m:rPr>
                      <a:rPr lang="en-US" altLang="ko-KR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ko-KR" dirty="0">
                        <a:highlight>
                          <a:srgbClr val="FFFF00"/>
                        </a:highlight>
                      </a:rPr>
                      <m:t>X</m:t>
                    </m:r>
                    <m:r>
                      <m:rPr>
                        <m:nor/>
                      </m:rPr>
                      <a:rPr lang="en-US" altLang="ko-KR" dirty="0">
                        <a:highlight>
                          <a:srgbClr val="FFFF00"/>
                        </a:highlight>
                      </a:rPr>
                      <m:t> </m:t>
                    </m:r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>
                  <a:highlight>
                    <a:srgbClr val="FFFF00"/>
                  </a:highlight>
                </a:endParaRPr>
              </a:p>
              <a:p>
                <a:r>
                  <a:rPr lang="en-US" altLang="ko-KR" dirty="0"/>
                  <a:t>	= 459</a:t>
                </a:r>
                <a:endParaRPr lang="ko-KR" altLang="en-US" dirty="0"/>
              </a:p>
              <a:p>
                <a:endParaRPr lang="en-US" altLang="ko-KR" dirty="0"/>
              </a:p>
              <a:p>
                <a:r>
                  <a:rPr lang="en-US" altLang="ko-KR" dirty="0"/>
                  <a:t>BC</a:t>
                </a:r>
                <a:r>
                  <a:rPr lang="en-US" altLang="ko-KR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D</a:t>
                </a:r>
                <a:r>
                  <a:rPr lang="en-US" altLang="ko-KR" dirty="0"/>
                  <a:t> = </a:t>
                </a:r>
                <a:r>
                  <a:rPr lang="en-US" altLang="ko-KR" dirty="0">
                    <a:highlight>
                      <a:srgbClr val="FFFF00"/>
                    </a:highlight>
                  </a:rPr>
                  <a:t>66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>
                    <a:highlight>
                      <a:srgbClr val="FFFF00"/>
                    </a:highlight>
                  </a:rPr>
                  <a:t> + 67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+6</m:t>
                    </m:r>
                    <m:r>
                      <m:rPr>
                        <m:nor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8</m:t>
                    </m:r>
                    <m:r>
                      <m:rPr>
                        <m:nor/>
                      </m:rPr>
                      <a:rPr lang="en-US" altLang="ko-KR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ko-KR" dirty="0"/>
                      <m:t>X</m:t>
                    </m:r>
                    <m:r>
                      <m:rPr>
                        <m:nor/>
                      </m:rPr>
                      <a:rPr lang="en-US" altLang="ko-KR" dirty="0"/>
                      <m:t> 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(ABC</a:t>
                </a:r>
                <a:r>
                  <a:rPr lang="ko-KR" altLang="en-US" dirty="0"/>
                  <a:t> 해시 </a:t>
                </a:r>
                <a:r>
                  <a:rPr lang="en-US" altLang="ko-KR" dirty="0"/>
                  <a:t>– A</a:t>
                </a:r>
                <a:r>
                  <a:rPr lang="ko-KR" altLang="en-US" dirty="0"/>
                  <a:t>의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X  2 +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D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의</m:t>
                    </m:r>
                  </m:oMath>
                </a14:m>
                <a:r>
                  <a:rPr lang="ko-KR" altLang="en-US" dirty="0"/>
                  <a:t>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(459 – 260) X 2 + 68</a:t>
                </a:r>
              </a:p>
              <a:p>
                <a:r>
                  <a:rPr lang="en-US" altLang="ko-KR" dirty="0"/>
                  <a:t>	= 466</a:t>
                </a:r>
                <a:endParaRPr lang="ko-KR" altLang="en-US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291" y="2386383"/>
                <a:ext cx="6966213" cy="2318712"/>
              </a:xfrm>
              <a:prstGeom prst="rect">
                <a:avLst/>
              </a:prstGeom>
              <a:blipFill>
                <a:blip r:embed="rId3"/>
                <a:stretch>
                  <a:fillRect l="-700" t="-1050" b="-367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499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51719" y="1154177"/>
            <a:ext cx="1840567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-150" normalizeH="0" baseline="0" noProof="0" dirty="0" err="1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레벤슈타인</a:t>
            </a:r>
            <a:r>
              <a:rPr kumimoji="0" lang="ko-KR" altLang="en-US" sz="2000" b="0" i="0" u="none" strike="noStrike" kern="1200" cap="none" spc="-15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 거리</a:t>
            </a:r>
            <a:endParaRPr kumimoji="0" lang="en-US" altLang="ko-KR" sz="2000" b="0" i="0" u="none" strike="noStrike" kern="1200" cap="none" spc="-15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232804" y="583690"/>
            <a:ext cx="678392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-15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02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235287" y="2151188"/>
            <a:ext cx="679994" cy="43088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개요</a:t>
            </a:r>
          </a:p>
        </p:txBody>
      </p:sp>
      <p:cxnSp>
        <p:nvCxnSpPr>
          <p:cNvPr id="34" name="직선 연결선 33"/>
          <p:cNvCxnSpPr/>
          <p:nvPr/>
        </p:nvCxnSpPr>
        <p:spPr>
          <a:xfrm>
            <a:off x="2181046" y="2136900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2577742" y="2122612"/>
            <a:ext cx="5837596" cy="7848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두 문장이 차이를 수치로  나타낸 것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</a:t>
            </a:r>
          </a:p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두 문장이 얼마나 유사한지를 값으로 나타내는 방법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</a:t>
            </a:r>
          </a:p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문자를 삽입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 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삭제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 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치환해 다른 문자열로 변형에 최소 필요 횟수</a:t>
            </a:r>
          </a:p>
        </p:txBody>
      </p:sp>
      <p:cxnSp>
        <p:nvCxnSpPr>
          <p:cNvPr id="45" name="직선 연결선 44"/>
          <p:cNvCxnSpPr>
            <a:cxnSpLocks/>
          </p:cNvCxnSpPr>
          <p:nvPr/>
        </p:nvCxnSpPr>
        <p:spPr>
          <a:xfrm>
            <a:off x="2025192" y="3541371"/>
            <a:ext cx="4640770" cy="0"/>
          </a:xfrm>
          <a:prstGeom prst="line">
            <a:avLst/>
          </a:prstGeom>
          <a:ln>
            <a:solidFill>
              <a:srgbClr val="A8E0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/>
          <p:cNvSpPr/>
          <p:nvPr/>
        </p:nvSpPr>
        <p:spPr>
          <a:xfrm>
            <a:off x="1504783" y="3942990"/>
            <a:ext cx="1040817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1600" b="1" spc="-150" dirty="0" err="1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도라애모옹</a:t>
            </a:r>
            <a:endParaRPr lang="ko-KR" altLang="en-US" sz="1600" b="1" spc="-150" dirty="0">
              <a:solidFill>
                <a:schemeClr val="bg2">
                  <a:lumMod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5923656" y="3952291"/>
            <a:ext cx="1484611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1600" b="1" spc="-150" dirty="0" err="1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도라캡틴</a:t>
            </a:r>
            <a:endParaRPr lang="ko-KR" altLang="en-US" sz="1600" b="1" spc="-150" dirty="0">
              <a:solidFill>
                <a:schemeClr val="bg2">
                  <a:lumMod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3375849" y="3292310"/>
            <a:ext cx="2392303" cy="369332"/>
          </a:xfrm>
          <a:prstGeom prst="rect">
            <a:avLst/>
          </a:prstGeom>
          <a:solidFill>
            <a:srgbClr val="55C3A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endParaRPr lang="ko-KR" altLang="en-US" b="1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52" name="직선 연결선 51"/>
          <p:cNvCxnSpPr/>
          <p:nvPr/>
        </p:nvCxnSpPr>
        <p:spPr>
          <a:xfrm>
            <a:off x="2025192" y="3541371"/>
            <a:ext cx="0" cy="324000"/>
          </a:xfrm>
          <a:prstGeom prst="line">
            <a:avLst/>
          </a:prstGeom>
          <a:ln>
            <a:solidFill>
              <a:srgbClr val="A8E0D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>
            <a:off x="6668253" y="3541371"/>
            <a:ext cx="0" cy="324000"/>
          </a:xfrm>
          <a:prstGeom prst="line">
            <a:avLst/>
          </a:prstGeom>
          <a:ln>
            <a:solidFill>
              <a:srgbClr val="A8E0D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5372464" y="4415204"/>
            <a:ext cx="2586993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ko-KR" altLang="en-US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글자</a:t>
            </a:r>
          </a:p>
        </p:txBody>
      </p:sp>
      <p:sp>
        <p:nvSpPr>
          <p:cNvPr id="63" name="타원 62"/>
          <p:cNvSpPr/>
          <p:nvPr/>
        </p:nvSpPr>
        <p:spPr>
          <a:xfrm>
            <a:off x="920568" y="2249328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직사각형 64"/>
          <p:cNvSpPr/>
          <p:nvPr/>
        </p:nvSpPr>
        <p:spPr>
          <a:xfrm>
            <a:off x="3375849" y="3314160"/>
            <a:ext cx="239230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비교 대상</a:t>
            </a:r>
          </a:p>
        </p:txBody>
      </p:sp>
      <p:sp>
        <p:nvSpPr>
          <p:cNvPr id="66" name="직사각형 65"/>
          <p:cNvSpPr/>
          <p:nvPr/>
        </p:nvSpPr>
        <p:spPr>
          <a:xfrm>
            <a:off x="731694" y="4413018"/>
            <a:ext cx="2586993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  <a:r>
              <a:rPr lang="ko-KR" altLang="en-US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글자</a:t>
            </a:r>
            <a:endParaRPr lang="en-US" altLang="ko-KR" sz="1500" spc="-15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0" y="5700004"/>
            <a:ext cx="9144000" cy="118375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607047" y="6029257"/>
            <a:ext cx="5929906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b="1" spc="-1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3200" b="0" dirty="0"/>
              <a:t>둘이 얼마나 다른 걸까</a:t>
            </a:r>
            <a:r>
              <a:rPr lang="en-US" altLang="ko-KR" sz="3200" b="0" dirty="0"/>
              <a:t>??</a:t>
            </a:r>
            <a:endParaRPr lang="ko-KR" altLang="en-US" sz="3200" b="0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56693E1C-55EE-4C5B-A458-69321F95F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382971C5-5EC4-41D6-BCC1-E71B4EFE5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5" t="23838" r="4376" b="2840"/>
          <a:stretch/>
        </p:blipFill>
        <p:spPr>
          <a:xfrm>
            <a:off x="4772286" y="4012745"/>
            <a:ext cx="1440000" cy="14453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50" name="Picture 2" descr="알고 보면 온몸에 소름 '쫙' 돋는 도라에몽의 섬뜩한 도구 여섯 가지 - 인사이트">
            <a:extLst>
              <a:ext uri="{FF2B5EF4-FFF2-40B4-BE49-F238E27FC236}">
                <a16:creationId xmlns:a16="http://schemas.microsoft.com/office/drawing/2014/main" id="{6771219C-E608-484B-BF75-8078F5C55D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0" t="-212" r="16660" b="863"/>
          <a:stretch/>
        </p:blipFill>
        <p:spPr bwMode="auto">
          <a:xfrm>
            <a:off x="2617420" y="4007420"/>
            <a:ext cx="1852637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199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51719" y="1154177"/>
            <a:ext cx="184056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-150" normalizeH="0" baseline="0" noProof="0" dirty="0" err="1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레벤슈타인</a:t>
            </a:r>
            <a:r>
              <a:rPr kumimoji="0" lang="ko-KR" altLang="en-US" sz="2000" b="0" i="0" u="none" strike="noStrike" kern="1200" cap="none" spc="-15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 거리</a:t>
            </a:r>
            <a:endParaRPr kumimoji="0" lang="en-US" altLang="ko-KR" sz="2000" b="0" i="0" u="none" strike="noStrike" kern="1200" cap="none" spc="-15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232804" y="583690"/>
            <a:ext cx="678392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-15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02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2154413" y="1786165"/>
            <a:ext cx="4835174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b="1" spc="-150" dirty="0">
                <a:solidFill>
                  <a:srgbClr val="55C3A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알고리즘  </a:t>
            </a:r>
            <a:r>
              <a:rPr lang="ko-KR" altLang="en-US" sz="2000" b="1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설명</a:t>
            </a:r>
            <a:endParaRPr lang="ko-KR" altLang="en-US" sz="2000" spc="-15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338455" y="2344410"/>
            <a:ext cx="618473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6000" spc="-150" dirty="0">
                <a:solidFill>
                  <a:schemeClr val="accent4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1</a:t>
            </a:r>
          </a:p>
        </p:txBody>
      </p:sp>
      <p:sp>
        <p:nvSpPr>
          <p:cNvPr id="54" name="직사각형 53"/>
          <p:cNvSpPr/>
          <p:nvPr/>
        </p:nvSpPr>
        <p:spPr>
          <a:xfrm>
            <a:off x="3000472" y="2589369"/>
            <a:ext cx="3931553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문장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길이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+ 1  X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문장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길이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+ 1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 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차원  배열 필요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배열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[0][0] =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둘 다 길이가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 문자열인  경우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=&gt; 0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 세팅  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55675C6-1825-47BE-A462-99F309459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2B5A995-9A21-43C5-888C-E2F5496CA97F}"/>
              </a:ext>
            </a:extLst>
          </p:cNvPr>
          <p:cNvSpPr/>
          <p:nvPr/>
        </p:nvSpPr>
        <p:spPr>
          <a:xfrm>
            <a:off x="2338455" y="3559735"/>
            <a:ext cx="618473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6000" spc="-150" dirty="0">
                <a:solidFill>
                  <a:schemeClr val="accent4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2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BA716C0-893B-42D3-9721-523622A27F36}"/>
              </a:ext>
            </a:extLst>
          </p:cNvPr>
          <p:cNvSpPr/>
          <p:nvPr/>
        </p:nvSpPr>
        <p:spPr>
          <a:xfrm>
            <a:off x="3000472" y="3809592"/>
            <a:ext cx="3931553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배열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[0][i] =  1 ~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길이로  세팅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배열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[j][0] =  1 ~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길이로  세팅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D832ACC-2640-4DDC-AEFD-654441E4C44E}"/>
              </a:ext>
            </a:extLst>
          </p:cNvPr>
          <p:cNvSpPr/>
          <p:nvPr/>
        </p:nvSpPr>
        <p:spPr>
          <a:xfrm>
            <a:off x="2338455" y="4769956"/>
            <a:ext cx="618473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6000" spc="-150" dirty="0">
                <a:solidFill>
                  <a:schemeClr val="accent4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3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4D7D411-B189-4098-A6C4-F9E9A4BF9745}"/>
              </a:ext>
            </a:extLst>
          </p:cNvPr>
          <p:cNvSpPr/>
          <p:nvPr/>
        </p:nvSpPr>
        <p:spPr>
          <a:xfrm>
            <a:off x="3000472" y="4795347"/>
            <a:ext cx="3931553" cy="954107"/>
          </a:xfrm>
          <a:prstGeom prst="rect">
            <a:avLst/>
          </a:prstGeom>
          <a:noFill/>
        </p:spPr>
        <p:txBody>
          <a:bodyPr wrap="square" rtlCol="0" anchor="ctr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두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문자열의 길이가  같음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&amp;&amp;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새로 추가된  문자가  동일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대각선의  값을 그대로 가져와서  입력</a:t>
            </a:r>
            <a:endParaRPr lang="en-US" altLang="ko-KR" sz="1400" spc="-150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Else: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좌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대각선 중  가장  작은 값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+ 1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20301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20458" y="1154177"/>
            <a:ext cx="1903085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레벤슈타인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거리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32804" y="583690"/>
            <a:ext cx="678391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679994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71052C0D-D267-43FB-BE25-1B3B9EE051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962009"/>
              </p:ext>
            </p:extLst>
          </p:nvPr>
        </p:nvGraphicFramePr>
        <p:xfrm>
          <a:off x="1217869" y="2517308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1" name="표 4">
            <a:extLst>
              <a:ext uri="{FF2B5EF4-FFF2-40B4-BE49-F238E27FC236}">
                <a16:creationId xmlns:a16="http://schemas.microsoft.com/office/drawing/2014/main" id="{F76C6E6F-8C65-4BDE-932B-78170D9B3E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334553"/>
              </p:ext>
            </p:extLst>
          </p:nvPr>
        </p:nvGraphicFramePr>
        <p:xfrm>
          <a:off x="1217869" y="2517307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2" name="표 4">
            <a:extLst>
              <a:ext uri="{FF2B5EF4-FFF2-40B4-BE49-F238E27FC236}">
                <a16:creationId xmlns:a16="http://schemas.microsoft.com/office/drawing/2014/main" id="{6A837427-7C51-49F2-B84B-5EA64CF00F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364577"/>
              </p:ext>
            </p:extLst>
          </p:nvPr>
        </p:nvGraphicFramePr>
        <p:xfrm>
          <a:off x="1217869" y="2516186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3" name="표 4">
            <a:extLst>
              <a:ext uri="{FF2B5EF4-FFF2-40B4-BE49-F238E27FC236}">
                <a16:creationId xmlns:a16="http://schemas.microsoft.com/office/drawing/2014/main" id="{0A0803C7-EF9F-417F-A156-05FF53557D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250903"/>
              </p:ext>
            </p:extLst>
          </p:nvPr>
        </p:nvGraphicFramePr>
        <p:xfrm>
          <a:off x="1217869" y="2516264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4" name="표 4">
            <a:extLst>
              <a:ext uri="{FF2B5EF4-FFF2-40B4-BE49-F238E27FC236}">
                <a16:creationId xmlns:a16="http://schemas.microsoft.com/office/drawing/2014/main" id="{F0E81D40-E489-4CE3-9D91-C2418AD48F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1285863"/>
              </p:ext>
            </p:extLst>
          </p:nvPr>
        </p:nvGraphicFramePr>
        <p:xfrm>
          <a:off x="1217869" y="2516186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5" name="표 4">
            <a:extLst>
              <a:ext uri="{FF2B5EF4-FFF2-40B4-BE49-F238E27FC236}">
                <a16:creationId xmlns:a16="http://schemas.microsoft.com/office/drawing/2014/main" id="{AC3FE933-2195-43BF-89D3-40F4AE7055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743422"/>
              </p:ext>
            </p:extLst>
          </p:nvPr>
        </p:nvGraphicFramePr>
        <p:xfrm>
          <a:off x="1217869" y="2515143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pic>
        <p:nvPicPr>
          <p:cNvPr id="4098" name="Picture 2" descr="동그라미 사진, 이미지, 일러스트, 캘리그라피 - 크라우드픽">
            <a:extLst>
              <a:ext uri="{FF2B5EF4-FFF2-40B4-BE49-F238E27FC236}">
                <a16:creationId xmlns:a16="http://schemas.microsoft.com/office/drawing/2014/main" id="{13A6950E-7CFA-4CD0-B5CC-23B62B3A9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6721" y="4835266"/>
            <a:ext cx="1742243" cy="1306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4A0B4C4-1CFB-48E2-99EB-3AFD3AEE01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085" y="118862"/>
            <a:ext cx="2741347" cy="237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ED81118E-3A13-4BD5-85F8-B13AE0F78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291" y="-11326"/>
            <a:ext cx="2695223" cy="2331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965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kakao emoticon shop">
            <a:extLst>
              <a:ext uri="{FF2B5EF4-FFF2-40B4-BE49-F238E27FC236}">
                <a16:creationId xmlns:a16="http://schemas.microsoft.com/office/drawing/2014/main" id="{383BEBCB-CFE5-4FC5-B29F-EB9726225F5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1889" y="2612007"/>
            <a:ext cx="1980000" cy="19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3361574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7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44323" y="2754714"/>
            <a:ext cx="2536104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패턴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탐색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1410305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244323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매칭 알고리즘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2833554-17BD-4B61-8603-771674CA5331}"/>
              </a:ext>
            </a:extLst>
          </p:cNvPr>
          <p:cNvSpPr txBox="1"/>
          <p:nvPr/>
        </p:nvSpPr>
        <p:spPr>
          <a:xfrm>
            <a:off x="5197591" y="2757499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불일치한 문자가 있는 위치까지  그  문자와 일치하도록 점프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380896C-6BB7-4B34-85D7-D9160DC8435A}"/>
              </a:ext>
            </a:extLst>
          </p:cNvPr>
          <p:cNvCxnSpPr/>
          <p:nvPr/>
        </p:nvCxnSpPr>
        <p:spPr>
          <a:xfrm>
            <a:off x="5363573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982257E-1169-45D5-A4D5-F536968BC40B}"/>
              </a:ext>
            </a:extLst>
          </p:cNvPr>
          <p:cNvSpPr txBox="1"/>
          <p:nvPr/>
        </p:nvSpPr>
        <p:spPr>
          <a:xfrm>
            <a:off x="5197591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나쁜문자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탐색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61BE6C-6BB6-4AAE-9993-CCB5917C919B}"/>
              </a:ext>
            </a:extLst>
          </p:cNvPr>
          <p:cNvSpPr txBox="1"/>
          <p:nvPr/>
        </p:nvSpPr>
        <p:spPr>
          <a:xfrm>
            <a:off x="1244323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탐색범위가  역행하는 것을 막음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A69769B-6E66-42A4-9919-85995B1F1D5E}"/>
              </a:ext>
            </a:extLst>
          </p:cNvPr>
          <p:cNvCxnSpPr/>
          <p:nvPr/>
        </p:nvCxnSpPr>
        <p:spPr>
          <a:xfrm>
            <a:off x="1410305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4430648-6338-4384-8F1C-642B8B45E7D9}"/>
              </a:ext>
            </a:extLst>
          </p:cNvPr>
          <p:cNvSpPr txBox="1"/>
          <p:nvPr/>
        </p:nvSpPr>
        <p:spPr>
          <a:xfrm>
            <a:off x="1244323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착한 </a:t>
            </a:r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접미부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탐색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293E02-3A93-4C67-A2D4-9D5FD1C2F6F9}"/>
              </a:ext>
            </a:extLst>
          </p:cNvPr>
          <p:cNvSpPr txBox="1"/>
          <p:nvPr/>
        </p:nvSpPr>
        <p:spPr>
          <a:xfrm>
            <a:off x="5197591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일반적으로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KMP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알고리즘보다 높은 성능을  보임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6161221-DF27-47AA-91AF-896FBFA04C87}"/>
              </a:ext>
            </a:extLst>
          </p:cNvPr>
          <p:cNvCxnSpPr/>
          <p:nvPr/>
        </p:nvCxnSpPr>
        <p:spPr>
          <a:xfrm>
            <a:off x="5363573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27B9C7B-272C-4595-8FD5-CF659953CD48}"/>
              </a:ext>
            </a:extLst>
          </p:cNvPr>
          <p:cNvSpPr txBox="1"/>
          <p:nvPr/>
        </p:nvSpPr>
        <p:spPr>
          <a:xfrm>
            <a:off x="5197591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en-US" altLang="ko-KR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O(N)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 </a:t>
            </a:r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시간복잡도</a:t>
            </a:r>
            <a:endParaRPr lang="ko-KR" altLang="en-US" sz="18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2144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314</TotalTime>
  <Words>622</Words>
  <Application>Microsoft Office PowerPoint</Application>
  <PresentationFormat>화면 슬라이드 쇼(4:3)</PresentationFormat>
  <Paragraphs>265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Calibri</vt:lpstr>
      <vt:lpstr>나눔바른고딕</vt:lpstr>
      <vt:lpstr>a옛날사진관5</vt:lpstr>
      <vt:lpstr>Cambria Math</vt:lpstr>
      <vt:lpstr>Yu Gothic</vt:lpstr>
      <vt:lpstr>나눔고딕</vt:lpstr>
      <vt:lpstr>Arial</vt:lpstr>
      <vt:lpstr>Calibri Light</vt:lpstr>
      <vt:lpstr>배달의민족 도현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김기영</dc:creator>
  <cp:lastModifiedBy>민기 선</cp:lastModifiedBy>
  <cp:revision>85</cp:revision>
  <dcterms:created xsi:type="dcterms:W3CDTF">2016-11-29T17:03:30Z</dcterms:created>
  <dcterms:modified xsi:type="dcterms:W3CDTF">2020-09-21T09:47:36Z</dcterms:modified>
</cp:coreProperties>
</file>

<file path=docProps/thumbnail.jpeg>
</file>